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4 </a:t>
            </a:r>
            <a:endParaRPr lang="en-US" dirty="0" smtClean="0"/>
          </a:p>
          <a:p>
            <a:r>
              <a:rPr lang="en-US" b="1" cap="small"/>
              <a:t>Breakeven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breakeven analysis</a:t>
            </a:r>
          </a:p>
          <a:p>
            <a:pPr lvl="0"/>
            <a:r>
              <a:rPr lang="en-US" dirty="0"/>
              <a:t>Apply breakeven analysis in new-project decision making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26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3099"/>
            <a:ext cx="10515600" cy="4351338"/>
          </a:xfrm>
        </p:spPr>
        <p:txBody>
          <a:bodyPr/>
          <a:lstStyle/>
          <a:p>
            <a:r>
              <a:rPr lang="en-US" i="1" dirty="0"/>
              <a:t>TR</a:t>
            </a:r>
            <a:r>
              <a:rPr lang="en-US" dirty="0"/>
              <a:t> is total revenues </a:t>
            </a:r>
          </a:p>
          <a:p>
            <a:r>
              <a:rPr lang="en-US" i="1" dirty="0"/>
              <a:t>TC</a:t>
            </a:r>
            <a:r>
              <a:rPr lang="en-US" dirty="0"/>
              <a:t>  is total costs</a:t>
            </a:r>
          </a:p>
          <a:p>
            <a:r>
              <a:rPr lang="en-US" i="1" dirty="0" smtClean="0"/>
              <a:t>P</a:t>
            </a:r>
            <a:r>
              <a:rPr lang="en-US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price</a:t>
            </a:r>
            <a:endParaRPr lang="en-US" dirty="0"/>
          </a:p>
          <a:p>
            <a:r>
              <a:rPr lang="en-US" i="1" dirty="0"/>
              <a:t>Q</a:t>
            </a:r>
            <a:r>
              <a:rPr lang="en-US" dirty="0"/>
              <a:t> is the </a:t>
            </a:r>
            <a:r>
              <a:rPr lang="en-US" dirty="0" smtClean="0"/>
              <a:t>volume</a:t>
            </a:r>
            <a:endParaRPr lang="en-US" dirty="0"/>
          </a:p>
          <a:p>
            <a:r>
              <a:rPr lang="en-US" i="1" dirty="0"/>
              <a:t>FC</a:t>
            </a:r>
            <a:r>
              <a:rPr lang="en-US" dirty="0"/>
              <a:t> is the fixed </a:t>
            </a:r>
            <a:r>
              <a:rPr lang="en-US" dirty="0" smtClean="0"/>
              <a:t>cost</a:t>
            </a:r>
          </a:p>
          <a:p>
            <a:r>
              <a:rPr lang="en-US" i="1" dirty="0" smtClean="0"/>
              <a:t>UVC</a:t>
            </a:r>
            <a:r>
              <a:rPr lang="en-US" dirty="0" smtClean="0"/>
              <a:t> </a:t>
            </a:r>
            <a:r>
              <a:rPr lang="en-US" dirty="0"/>
              <a:t>is the unit variable cost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608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0110" y="1663916"/>
            <a:ext cx="6096000" cy="19707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7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TC</a:t>
            </a:r>
            <a:endParaRPr lang="en-US" sz="7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7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87578" y="2956235"/>
            <a:ext cx="46891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×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392551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6409" y="2906132"/>
            <a:ext cx="78951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TC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FC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* </a:t>
            </a:r>
            <a:r>
              <a:rPr lang="en-US" sz="7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UVC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52111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90723" y="3081496"/>
            <a:ext cx="903965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×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=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FC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+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r>
              <a:rPr lang="en-US" sz="7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× </a:t>
            </a:r>
            <a:r>
              <a:rPr lang="en-US" sz="7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UVC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861180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-24169986" y="3407078"/>
            <a:ext cx="57851386" cy="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086251"/>
              </p:ext>
            </p:extLst>
          </p:nvPr>
        </p:nvGraphicFramePr>
        <p:xfrm>
          <a:off x="2280052" y="1415441"/>
          <a:ext cx="6848605" cy="3382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3" imgW="774364" imgH="380835" progId="Equation.DSMT4">
                  <p:embed/>
                </p:oleObj>
              </mc:Choice>
              <mc:Fallback>
                <p:oleObj r:id="rId3" imgW="774364" imgH="380835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0052" y="1415441"/>
                        <a:ext cx="6848605" cy="33820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 flipV="1">
            <a:off x="-24169986" y="3731359"/>
            <a:ext cx="578513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341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78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Equation.DSMT4</vt:lpstr>
      <vt:lpstr>Budget Tools 2nd Ed.</vt:lpstr>
      <vt:lpstr>Learning Objectives: </vt:lpstr>
      <vt:lpstr>Use the following: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2014-08-09T19:57:53Z</dcterms:modified>
</cp:coreProperties>
</file>